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sldIdLst>
    <p:sldId id="256" r:id="rId2"/>
    <p:sldId id="257" r:id="rId3"/>
    <p:sldId id="258" r:id="rId4"/>
    <p:sldId id="259" r:id="rId5"/>
    <p:sldId id="260" r:id="rId6"/>
    <p:sldId id="261" r:id="rId7"/>
    <p:sldId id="262" r:id="rId8"/>
    <p:sldId id="263"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CDF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06"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3A2A-6D5D-4E98-A08F-C143866E0911}" type="datetimeFigureOut">
              <a:rPr lang="fr-CA" smtClean="0"/>
              <a:pPr/>
              <a:t>2015-09-04</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BDF08-451F-418A-A10E-09DAA668A999}" type="slidenum">
              <a:rPr lang="fr-CA" smtClean="0"/>
              <a:pPr/>
              <a:t>‹N°›</a:t>
            </a:fld>
            <a:endParaRPr lang="fr-CA"/>
          </a:p>
        </p:txBody>
      </p:sp>
    </p:spTree>
    <p:extLst>
      <p:ext uri="{BB962C8B-B14F-4D97-AF65-F5344CB8AC3E}">
        <p14:creationId xmlns:p14="http://schemas.microsoft.com/office/powerpoint/2010/main" val="276161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dirty="0"/>
          </a:p>
        </p:txBody>
      </p:sp>
      <p:sp>
        <p:nvSpPr>
          <p:cNvPr id="8" name="Espace réservé du texte 7"/>
          <p:cNvSpPr>
            <a:spLocks noGrp="1"/>
          </p:cNvSpPr>
          <p:nvPr>
            <p:ph type="body" sz="quarter" idx="13" hasCustomPrompt="1"/>
          </p:nvPr>
        </p:nvSpPr>
        <p:spPr>
          <a:xfrm>
            <a:off x="457200" y="781050"/>
            <a:ext cx="5781675" cy="1400175"/>
          </a:xfrm>
        </p:spPr>
        <p:txBody>
          <a:bodyPr anchor="ctr">
            <a:normAutofit/>
          </a:bodyPr>
          <a:lstStyle>
            <a:lvl1pPr marL="0" indent="0" algn="l">
              <a:buFont typeface="Arial" pitchFamily="34" charset="0"/>
              <a:buNone/>
              <a:defRPr sz="3400" b="1">
                <a:solidFill>
                  <a:srgbClr val="009900"/>
                </a:solidFill>
                <a:latin typeface="+mj-lt"/>
              </a:defRPr>
            </a:lvl1pPr>
          </a:lstStyle>
          <a:p>
            <a:pPr lvl="0"/>
            <a:r>
              <a:rPr lang="fr-FR" dirty="0" smtClean="0"/>
              <a:t>Cliquez pour modifier les styles du texte du  masque</a:t>
            </a:r>
          </a:p>
        </p:txBody>
      </p:sp>
      <p:sp>
        <p:nvSpPr>
          <p:cNvPr id="12" name="Espace réservé du texte 11"/>
          <p:cNvSpPr>
            <a:spLocks noGrp="1"/>
          </p:cNvSpPr>
          <p:nvPr>
            <p:ph type="body" sz="quarter" idx="15"/>
          </p:nvPr>
        </p:nvSpPr>
        <p:spPr>
          <a:xfrm>
            <a:off x="457200" y="3162300"/>
            <a:ext cx="8181975" cy="2076450"/>
          </a:xfrm>
          <a:ln/>
        </p:spPr>
        <p:style>
          <a:lnRef idx="2">
            <a:schemeClr val="accent4"/>
          </a:lnRef>
          <a:fillRef idx="1">
            <a:schemeClr val="lt1"/>
          </a:fillRef>
          <a:effectRef idx="0">
            <a:schemeClr val="accent4"/>
          </a:effectRef>
          <a:fontRef idx="none"/>
        </p:style>
        <p:txBody>
          <a:bodyPr anchor="ctr">
            <a:normAutofit/>
          </a:bodyPr>
          <a:lstStyle>
            <a:lvl1pPr marL="0" indent="0">
              <a:buNone/>
              <a:defRPr sz="2600" b="1">
                <a:solidFill>
                  <a:srgbClr val="009900"/>
                </a:solidFill>
              </a:defRPr>
            </a:lvl1pPr>
          </a:lstStyle>
          <a:p>
            <a:pPr lvl="0"/>
            <a:r>
              <a:rPr lang="fr-FR" dirty="0" smtClean="0"/>
              <a:t>Cliquez pour modifier les styles du texte du masque</a:t>
            </a:r>
          </a:p>
        </p:txBody>
      </p:sp>
      <p:sp>
        <p:nvSpPr>
          <p:cNvPr id="9" name="Espace réservé du texte 8"/>
          <p:cNvSpPr>
            <a:spLocks noGrp="1"/>
          </p:cNvSpPr>
          <p:nvPr>
            <p:ph type="body" sz="quarter" idx="16" hasCustomPrompt="1"/>
          </p:nvPr>
        </p:nvSpPr>
        <p:spPr>
          <a:xfrm>
            <a:off x="6715124" y="781050"/>
            <a:ext cx="1924050" cy="1400175"/>
          </a:xfrm>
          <a:solidFill>
            <a:srgbClr val="7030A0"/>
          </a:solidFill>
          <a:ln>
            <a:noFill/>
          </a:ln>
        </p:spPr>
        <p:txBody>
          <a:bodyPr anchor="ctr">
            <a:normAutofit/>
          </a:bodyPr>
          <a:lstStyle>
            <a:lvl1pPr algn="ctr">
              <a:buNone/>
              <a:defRPr sz="3200" b="1">
                <a:solidFill>
                  <a:schemeClr val="bg1"/>
                </a:solidFill>
              </a:defRPr>
            </a:lvl1pPr>
          </a:lstStyle>
          <a:p>
            <a:pPr lvl="0"/>
            <a:r>
              <a:rPr lang="fr-FR" dirty="0" smtClean="0"/>
              <a:t>CLIQUEZ</a:t>
            </a:r>
            <a:endParaRPr lang="fr-CA" dirty="0"/>
          </a:p>
        </p:txBody>
      </p:sp>
      <p:pic>
        <p:nvPicPr>
          <p:cNvPr id="16" name="Image 15" descr="visuel_ppt.png"/>
          <p:cNvPicPr>
            <a:picLocks noChangeAspect="1"/>
          </p:cNvPicPr>
          <p:nvPr userDrawn="1"/>
        </p:nvPicPr>
        <p:blipFill>
          <a:blip r:embed="rId2">
            <a:duotone>
              <a:schemeClr val="accent4">
                <a:shade val="45000"/>
                <a:satMod val="135000"/>
              </a:schemeClr>
              <a:prstClr val="white"/>
            </a:duotone>
          </a:blip>
          <a:stretch>
            <a:fillRect/>
          </a:stretch>
        </p:blipFill>
        <p:spPr>
          <a:xfrm rot="20787241">
            <a:off x="841086" y="-191105"/>
            <a:ext cx="5544692" cy="4152413"/>
          </a:xfrm>
          <a:prstGeom prst="rect">
            <a:avLst/>
          </a:prstGeom>
        </p:spPr>
      </p:pic>
      <p:pic>
        <p:nvPicPr>
          <p:cNvPr id="17" name="Image 16" descr="visuel_ppt.png"/>
          <p:cNvPicPr>
            <a:picLocks noChangeAspect="1"/>
          </p:cNvPicPr>
          <p:nvPr userDrawn="1"/>
        </p:nvPicPr>
        <p:blipFill>
          <a:blip r:embed="rId2">
            <a:duotone>
              <a:schemeClr val="accent4">
                <a:shade val="45000"/>
                <a:satMod val="135000"/>
              </a:schemeClr>
              <a:prstClr val="white"/>
            </a:duotone>
          </a:blip>
          <a:stretch>
            <a:fillRect/>
          </a:stretch>
        </p:blipFill>
        <p:spPr>
          <a:xfrm rot="8564814">
            <a:off x="3547017" y="3983234"/>
            <a:ext cx="4527759" cy="33908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
        <p:nvSpPr>
          <p:cNvPr id="7" name="Espace réservé du texte 7"/>
          <p:cNvSpPr>
            <a:spLocks noGrp="1"/>
          </p:cNvSpPr>
          <p:nvPr>
            <p:ph type="body" sz="quarter" idx="13" hasCustomPrompt="1"/>
          </p:nvPr>
        </p:nvSpPr>
        <p:spPr>
          <a:xfrm>
            <a:off x="647700" y="781050"/>
            <a:ext cx="5781675" cy="1400175"/>
          </a:xfrm>
        </p:spPr>
        <p:txBody>
          <a:bodyPr anchor="ctr">
            <a:normAutofit/>
          </a:bodyPr>
          <a:lstStyle>
            <a:lvl1pPr marL="0" indent="0" algn="l">
              <a:buFont typeface="Arial" pitchFamily="34" charset="0"/>
              <a:buNone/>
              <a:defRPr sz="3400" b="1">
                <a:solidFill>
                  <a:srgbClr val="009900"/>
                </a:solidFill>
                <a:latin typeface="+mj-lt"/>
              </a:defRPr>
            </a:lvl1pPr>
          </a:lstStyle>
          <a:p>
            <a:pPr lvl="0"/>
            <a:r>
              <a:rPr lang="fr-FR" dirty="0" smtClean="0"/>
              <a:t>Cliquez pour modifier les styles du texte du  masque</a:t>
            </a:r>
          </a:p>
        </p:txBody>
      </p:sp>
      <p:sp>
        <p:nvSpPr>
          <p:cNvPr id="9" name="Espace réservé du texte 11"/>
          <p:cNvSpPr>
            <a:spLocks noGrp="1"/>
          </p:cNvSpPr>
          <p:nvPr>
            <p:ph type="body" sz="quarter" idx="15"/>
          </p:nvPr>
        </p:nvSpPr>
        <p:spPr>
          <a:xfrm>
            <a:off x="457200" y="4267199"/>
            <a:ext cx="8181974" cy="1876425"/>
          </a:xfrm>
        </p:spPr>
        <p:style>
          <a:lnRef idx="2">
            <a:schemeClr val="accent4"/>
          </a:lnRef>
          <a:fillRef idx="1">
            <a:schemeClr val="lt1"/>
          </a:fillRef>
          <a:effectRef idx="0">
            <a:schemeClr val="accent4"/>
          </a:effectRef>
          <a:fontRef idx="none"/>
        </p:style>
        <p:txBody>
          <a:bodyPr anchor="ctr">
            <a:normAutofit/>
          </a:bodyPr>
          <a:lstStyle>
            <a:lvl1pPr marL="0" indent="0">
              <a:buNone/>
              <a:defRPr sz="2600" b="1">
                <a:solidFill>
                  <a:srgbClr val="009900"/>
                </a:solidFill>
              </a:defRPr>
            </a:lvl1pPr>
          </a:lstStyle>
          <a:p>
            <a:pPr lvl="0"/>
            <a:r>
              <a:rPr lang="fr-FR" dirty="0" smtClean="0"/>
              <a:t>Cliquez pour modifier les styles du texte du masque</a:t>
            </a:r>
          </a:p>
        </p:txBody>
      </p:sp>
      <p:sp>
        <p:nvSpPr>
          <p:cNvPr id="10" name="Espace réservé du texte 7"/>
          <p:cNvSpPr>
            <a:spLocks noGrp="1"/>
          </p:cNvSpPr>
          <p:nvPr>
            <p:ph type="body" sz="quarter" idx="16" hasCustomPrompt="1"/>
          </p:nvPr>
        </p:nvSpPr>
        <p:spPr>
          <a:xfrm>
            <a:off x="647700" y="2486025"/>
            <a:ext cx="5781675" cy="1400175"/>
          </a:xfrm>
        </p:spPr>
        <p:txBody>
          <a:bodyPr anchor="ctr">
            <a:normAutofit/>
          </a:bodyPr>
          <a:lstStyle>
            <a:lvl1pPr marL="0" indent="0" algn="l">
              <a:buFont typeface="Arial" pitchFamily="34" charset="0"/>
              <a:buNone/>
              <a:defRPr sz="3400" b="1">
                <a:solidFill>
                  <a:srgbClr val="009900"/>
                </a:solidFill>
                <a:latin typeface="+mj-lt"/>
              </a:defRPr>
            </a:lvl1pPr>
          </a:lstStyle>
          <a:p>
            <a:pPr lvl="0"/>
            <a:r>
              <a:rPr lang="fr-FR" dirty="0" smtClean="0"/>
              <a:t>Cliquez pour modifier les styles du texte du  masque</a:t>
            </a:r>
          </a:p>
        </p:txBody>
      </p:sp>
      <p:sp>
        <p:nvSpPr>
          <p:cNvPr id="15" name="Espace réservé du texte 14"/>
          <p:cNvSpPr>
            <a:spLocks noGrp="1"/>
          </p:cNvSpPr>
          <p:nvPr>
            <p:ph type="body" sz="quarter" idx="17" hasCustomPrompt="1"/>
          </p:nvPr>
        </p:nvSpPr>
        <p:spPr>
          <a:xfrm>
            <a:off x="6715124" y="781050"/>
            <a:ext cx="1924050" cy="1400175"/>
          </a:xfrm>
          <a:solidFill>
            <a:srgbClr val="7030A0"/>
          </a:solidFill>
        </p:spPr>
        <p:txBody>
          <a:bodyPr anchor="ctr"/>
          <a:lstStyle>
            <a:lvl1pPr algn="ctr">
              <a:buNone/>
              <a:defRPr b="1">
                <a:solidFill>
                  <a:schemeClr val="bg1"/>
                </a:solidFill>
              </a:defRPr>
            </a:lvl1pPr>
          </a:lstStyle>
          <a:p>
            <a:pPr lvl="0"/>
            <a:r>
              <a:rPr lang="fr-FR" dirty="0" smtClean="0"/>
              <a:t>CLIQUEZ</a:t>
            </a:r>
            <a:endParaRPr lang="fr-CA" dirty="0"/>
          </a:p>
        </p:txBody>
      </p:sp>
      <p:sp>
        <p:nvSpPr>
          <p:cNvPr id="16" name="Espace réservé du texte 14"/>
          <p:cNvSpPr>
            <a:spLocks noGrp="1"/>
          </p:cNvSpPr>
          <p:nvPr>
            <p:ph type="body" sz="quarter" idx="18" hasCustomPrompt="1"/>
          </p:nvPr>
        </p:nvSpPr>
        <p:spPr>
          <a:xfrm>
            <a:off x="6715124" y="2486025"/>
            <a:ext cx="1924050" cy="1400175"/>
          </a:xfrm>
          <a:solidFill>
            <a:srgbClr val="7030A0"/>
          </a:solidFill>
        </p:spPr>
        <p:txBody>
          <a:bodyPr anchor="ctr"/>
          <a:lstStyle>
            <a:lvl1pPr algn="ctr">
              <a:buNone/>
              <a:defRPr b="1">
                <a:solidFill>
                  <a:schemeClr val="bg1"/>
                </a:solidFill>
              </a:defRPr>
            </a:lvl1pPr>
          </a:lstStyle>
          <a:p>
            <a:pPr lvl="0"/>
            <a:r>
              <a:rPr lang="fr-FR" dirty="0" smtClean="0"/>
              <a:t>CLIQUEZ</a:t>
            </a:r>
            <a:endParaRPr lang="fr-CA" dirty="0"/>
          </a:p>
        </p:txBody>
      </p:sp>
      <p:pic>
        <p:nvPicPr>
          <p:cNvPr id="8" name="Image 7" descr="visuel_ppt.png"/>
          <p:cNvPicPr>
            <a:picLocks noChangeAspect="1"/>
          </p:cNvPicPr>
          <p:nvPr userDrawn="1"/>
        </p:nvPicPr>
        <p:blipFill>
          <a:blip r:embed="rId2">
            <a:duotone>
              <a:schemeClr val="accent4">
                <a:shade val="45000"/>
                <a:satMod val="135000"/>
              </a:schemeClr>
              <a:prstClr val="white"/>
            </a:duotone>
          </a:blip>
          <a:stretch>
            <a:fillRect/>
          </a:stretch>
        </p:blipFill>
        <p:spPr>
          <a:xfrm rot="20787241">
            <a:off x="841086" y="-191105"/>
            <a:ext cx="5544692" cy="4152413"/>
          </a:xfrm>
          <a:prstGeom prst="rect">
            <a:avLst/>
          </a:prstGeom>
        </p:spPr>
      </p:pic>
      <p:pic>
        <p:nvPicPr>
          <p:cNvPr id="11" name="Image 10" descr="visuel_ppt.png"/>
          <p:cNvPicPr>
            <a:picLocks noChangeAspect="1"/>
          </p:cNvPicPr>
          <p:nvPr userDrawn="1"/>
        </p:nvPicPr>
        <p:blipFill>
          <a:blip r:embed="rId2">
            <a:duotone>
              <a:schemeClr val="accent4">
                <a:shade val="45000"/>
                <a:satMod val="135000"/>
              </a:schemeClr>
              <a:prstClr val="white"/>
            </a:duotone>
          </a:blip>
          <a:stretch>
            <a:fillRect/>
          </a:stretch>
        </p:blipFill>
        <p:spPr>
          <a:xfrm rot="8564814">
            <a:off x="3547017" y="3983234"/>
            <a:ext cx="4527759" cy="33908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5" name="Espace réservé du pied de page 4"/>
          <p:cNvSpPr>
            <a:spLocks noGrp="1"/>
          </p:cNvSpPr>
          <p:nvPr>
            <p:ph type="ftr" sz="quarter" idx="11"/>
          </p:nvPr>
        </p:nvSpPr>
        <p:spPr>
          <a:xfrm>
            <a:off x="3365706" y="6404625"/>
            <a:ext cx="2337262" cy="12068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6" name="Espace réservé du pied de page 5"/>
          <p:cNvSpPr>
            <a:spLocks noGrp="1"/>
          </p:cNvSpPr>
          <p:nvPr>
            <p:ph type="ftr" sz="quarter" idx="11"/>
          </p:nvPr>
        </p:nvSpPr>
        <p:spPr>
          <a:xfrm>
            <a:off x="3365706" y="6404625"/>
            <a:ext cx="2337262" cy="120685"/>
          </a:xfrm>
          <a:prstGeom prst="rect">
            <a:avLst/>
          </a:prstGeom>
        </p:spPr>
        <p:txBody>
          <a:bodyPr/>
          <a:lstStyle/>
          <a:p>
            <a:endParaRPr lang="en-US"/>
          </a:p>
        </p:txBody>
      </p:sp>
      <p:sp>
        <p:nvSpPr>
          <p:cNvPr id="7" name="Espace réservé du numéro de diapositive 6"/>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8" name="Espace réservé du pied de page 7"/>
          <p:cNvSpPr>
            <a:spLocks noGrp="1"/>
          </p:cNvSpPr>
          <p:nvPr>
            <p:ph type="ftr" sz="quarter" idx="11"/>
          </p:nvPr>
        </p:nvSpPr>
        <p:spPr>
          <a:xfrm>
            <a:off x="3365706" y="6404625"/>
            <a:ext cx="2337262" cy="120685"/>
          </a:xfrm>
          <a:prstGeom prst="rect">
            <a:avLst/>
          </a:prstGeom>
        </p:spPr>
        <p:txBody>
          <a:bodyPr/>
          <a:lstStyle/>
          <a:p>
            <a:endParaRPr lang="en-US"/>
          </a:p>
        </p:txBody>
      </p:sp>
      <p:sp>
        <p:nvSpPr>
          <p:cNvPr id="9" name="Espace réservé du numéro de diapositive 8"/>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4" name="Espace réservé du pied de page 3"/>
          <p:cNvSpPr>
            <a:spLocks noGrp="1"/>
          </p:cNvSpPr>
          <p:nvPr>
            <p:ph type="ftr" sz="quarter" idx="11"/>
          </p:nvPr>
        </p:nvSpPr>
        <p:spPr>
          <a:xfrm>
            <a:off x="3365706" y="6404625"/>
            <a:ext cx="2337262" cy="120685"/>
          </a:xfrm>
          <a:prstGeom prst="rect">
            <a:avLst/>
          </a:prstGeom>
        </p:spPr>
        <p:txBody>
          <a:bodyPr/>
          <a:lstStyle/>
          <a:p>
            <a:endParaRPr lang="en-US"/>
          </a:p>
        </p:txBody>
      </p:sp>
      <p:sp>
        <p:nvSpPr>
          <p:cNvPr id="5" name="Espace réservé du numéro de diapositive 4"/>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3" name="Espace réservé du pied de page 2"/>
          <p:cNvSpPr>
            <a:spLocks noGrp="1"/>
          </p:cNvSpPr>
          <p:nvPr>
            <p:ph type="ftr" sz="quarter" idx="11"/>
          </p:nvPr>
        </p:nvSpPr>
        <p:spPr>
          <a:xfrm>
            <a:off x="3365706" y="6404625"/>
            <a:ext cx="2337262" cy="120685"/>
          </a:xfrm>
          <a:prstGeom prst="rect">
            <a:avLst/>
          </a:prstGeom>
        </p:spPr>
        <p:txBody>
          <a:bodyPr/>
          <a:lstStyle/>
          <a:p>
            <a:endParaRPr lang="en-US"/>
          </a:p>
        </p:txBody>
      </p:sp>
      <p:sp>
        <p:nvSpPr>
          <p:cNvPr id="4" name="Espace réservé du numéro de diapositive 3"/>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6" name="Espace réservé du pied de page 5"/>
          <p:cNvSpPr>
            <a:spLocks noGrp="1"/>
          </p:cNvSpPr>
          <p:nvPr>
            <p:ph type="ftr" sz="quarter" idx="11"/>
          </p:nvPr>
        </p:nvSpPr>
        <p:spPr>
          <a:xfrm>
            <a:off x="3365706" y="6404625"/>
            <a:ext cx="2337262" cy="120685"/>
          </a:xfrm>
          <a:prstGeom prst="rect">
            <a:avLst/>
          </a:prstGeom>
        </p:spPr>
        <p:txBody>
          <a:bodyPr/>
          <a:lstStyle/>
          <a:p>
            <a:endParaRPr lang="en-US"/>
          </a:p>
        </p:txBody>
      </p:sp>
      <p:sp>
        <p:nvSpPr>
          <p:cNvPr id="7" name="Espace réservé du numéro de diapositive 6"/>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p>
            <a:fld id="{BE1B2FE1-FA4C-3B4E-B13C-608DB7F35034}" type="datetimeFigureOut">
              <a:rPr lang="en-US" smtClean="0"/>
              <a:pPr/>
              <a:t>9/4/2015</a:t>
            </a:fld>
            <a:endParaRPr lang="en-US"/>
          </a:p>
        </p:txBody>
      </p:sp>
      <p:sp>
        <p:nvSpPr>
          <p:cNvPr id="6" name="Espace réservé du pied de page 5"/>
          <p:cNvSpPr>
            <a:spLocks noGrp="1"/>
          </p:cNvSpPr>
          <p:nvPr>
            <p:ph type="ftr" sz="quarter" idx="11"/>
          </p:nvPr>
        </p:nvSpPr>
        <p:spPr>
          <a:xfrm>
            <a:off x="3365706" y="6404625"/>
            <a:ext cx="2337262" cy="120685"/>
          </a:xfrm>
          <a:prstGeom prst="rect">
            <a:avLst/>
          </a:prstGeom>
        </p:spPr>
        <p:txBody>
          <a:bodyPr/>
          <a:lstStyle/>
          <a:p>
            <a:endParaRPr lang="en-US"/>
          </a:p>
        </p:txBody>
      </p:sp>
      <p:sp>
        <p:nvSpPr>
          <p:cNvPr id="7" name="Espace réservé du numéro de diapositive 6"/>
          <p:cNvSpPr>
            <a:spLocks noGrp="1"/>
          </p:cNvSpPr>
          <p:nvPr>
            <p:ph type="sldNum" sz="quarter" idx="12"/>
          </p:nvPr>
        </p:nvSpPr>
        <p:spPr>
          <a:xfrm>
            <a:off x="457200" y="6344282"/>
            <a:ext cx="802105" cy="273085"/>
          </a:xfrm>
          <a:prstGeom prst="rect">
            <a:avLst/>
          </a:prstGeom>
        </p:spPr>
        <p:txBody>
          <a:bodyPr/>
          <a:lstStyle/>
          <a:p>
            <a:fld id="{2477B8DA-87D1-F84F-86D8-A1420C032B61}"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fr-CA"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endParaRPr lang="fr-CA" dirty="0"/>
          </a:p>
        </p:txBody>
      </p:sp>
      <p:sp>
        <p:nvSpPr>
          <p:cNvPr id="9" name="ZoneTexte 8"/>
          <p:cNvSpPr txBox="1"/>
          <p:nvPr/>
        </p:nvSpPr>
        <p:spPr>
          <a:xfrm>
            <a:off x="381000" y="6297614"/>
            <a:ext cx="1123950" cy="338554"/>
          </a:xfrm>
          <a:prstGeom prst="rect">
            <a:avLst/>
          </a:prstGeom>
          <a:noFill/>
        </p:spPr>
        <p:txBody>
          <a:bodyPr wrap="square" rtlCol="0">
            <a:spAutoFit/>
          </a:bodyPr>
          <a:lstStyle/>
          <a:p>
            <a:fld id="{E518611C-D510-4100-9C40-6B4C5509601E}" type="slidenum">
              <a:rPr lang="fr-CA" sz="1600" smtClean="0">
                <a:solidFill>
                  <a:schemeClr val="bg1">
                    <a:lumMod val="65000"/>
                  </a:schemeClr>
                </a:solidFill>
              </a:rPr>
              <a:pPr/>
              <a:t>‹N°›</a:t>
            </a:fld>
            <a:endParaRPr lang="fr-CA" sz="1600" dirty="0">
              <a:solidFill>
                <a:schemeClr val="bg1">
                  <a:lumMod val="65000"/>
                </a:schemeClr>
              </a:solidFill>
            </a:endParaRPr>
          </a:p>
        </p:txBody>
      </p:sp>
      <p:pic>
        <p:nvPicPr>
          <p:cNvPr id="6" name="Image 5" descr="bas de page.jpg"/>
          <p:cNvPicPr>
            <a:picLocks/>
          </p:cNvPicPr>
          <p:nvPr userDrawn="1"/>
        </p:nvPicPr>
        <p:blipFill>
          <a:blip r:embed="rId11"/>
          <a:srcRect l="10013" t="49412" r="10150" b="45504"/>
          <a:stretch>
            <a:fillRect/>
          </a:stretch>
        </p:blipFill>
        <p:spPr>
          <a:xfrm flipV="1">
            <a:off x="809625" y="6431696"/>
            <a:ext cx="7916615" cy="108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atq1980.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148327" y="1814513"/>
            <a:ext cx="5486400" cy="4152900"/>
          </a:xfrm>
          <a:noFill/>
          <a:ln>
            <a:noFill/>
          </a:ln>
        </p:spPr>
        <p:txBody>
          <a:bodyPr anchor="t">
            <a:normAutofit fontScale="90000"/>
          </a:bodyPr>
          <a:lstStyle/>
          <a:p>
            <a:pPr algn="l"/>
            <a:r>
              <a:rPr lang="en-US" sz="4100" dirty="0" smtClean="0"/>
              <a:t>COMMENT UTILISER</a:t>
            </a:r>
            <a:br>
              <a:rPr lang="en-US" sz="4100" dirty="0" smtClean="0"/>
            </a:br>
            <a:r>
              <a:rPr lang="en-US" sz="4100" dirty="0" smtClean="0"/>
              <a:t>LA LITTÉRATURE JEUNESSE</a:t>
            </a:r>
            <a:r>
              <a:rPr lang="en-US" sz="3600" dirty="0" smtClean="0"/>
              <a:t/>
            </a:r>
            <a:br>
              <a:rPr lang="en-US" sz="3600" dirty="0" smtClean="0"/>
            </a:br>
            <a:r>
              <a:rPr lang="en-US" sz="2800" i="1" dirty="0" smtClean="0"/>
              <a:t/>
            </a:r>
            <a:br>
              <a:rPr lang="en-US" sz="2800" i="1" dirty="0" smtClean="0"/>
            </a:br>
            <a:r>
              <a:rPr lang="en-US" sz="3200" i="1" dirty="0" smtClean="0"/>
              <a:t>La face </a:t>
            </a:r>
            <a:r>
              <a:rPr lang="en-US" sz="3200" i="1" dirty="0" err="1" smtClean="0"/>
              <a:t>cachée</a:t>
            </a:r>
            <a:r>
              <a:rPr lang="en-US" sz="3200" i="1" dirty="0" smtClean="0"/>
              <a:t> de Luna</a:t>
            </a:r>
            <a:r>
              <a:rPr lang="en-US" sz="2800" i="1" dirty="0" smtClean="0"/>
              <a:t/>
            </a:r>
            <a:br>
              <a:rPr lang="en-US" sz="2800" i="1" dirty="0" smtClean="0"/>
            </a:br>
            <a:r>
              <a:rPr lang="en-US" sz="2700" dirty="0" smtClean="0"/>
              <a:t/>
            </a:r>
            <a:br>
              <a:rPr lang="en-US" sz="2700" dirty="0" smtClean="0"/>
            </a:br>
            <a:r>
              <a:rPr lang="en-US" sz="2900" dirty="0" smtClean="0"/>
              <a:t>pour </a:t>
            </a:r>
            <a:r>
              <a:rPr lang="en-US" sz="2900" dirty="0" err="1" smtClean="0"/>
              <a:t>contrer</a:t>
            </a:r>
            <a:r>
              <a:rPr lang="en-US" sz="2900" dirty="0" smtClean="0"/>
              <a:t> </a:t>
            </a:r>
            <a:r>
              <a:rPr lang="en-US" sz="2900" dirty="0" err="1" smtClean="0"/>
              <a:t>l’intimidation</a:t>
            </a:r>
            <a:r>
              <a:rPr lang="en-US" sz="2900" dirty="0" smtClean="0"/>
              <a:t> </a:t>
            </a:r>
            <a:r>
              <a:rPr lang="en-US" sz="2900" dirty="0" smtClean="0"/>
              <a:t>l’homophobie et la </a:t>
            </a:r>
            <a:r>
              <a:rPr lang="en-US" sz="2900" dirty="0" err="1" smtClean="0"/>
              <a:t>transphobie</a:t>
            </a:r>
            <a:endParaRPr lang="en-US" sz="2900" dirty="0"/>
          </a:p>
        </p:txBody>
      </p:sp>
      <p:sp>
        <p:nvSpPr>
          <p:cNvPr id="3" name="Subtitle 2"/>
          <p:cNvSpPr>
            <a:spLocks noGrp="1"/>
          </p:cNvSpPr>
          <p:nvPr>
            <p:ph type="subTitle" idx="4294967295"/>
          </p:nvPr>
        </p:nvSpPr>
        <p:spPr>
          <a:xfrm>
            <a:off x="876528" y="717550"/>
            <a:ext cx="7862887" cy="787400"/>
          </a:xfrm>
          <a:noFill/>
          <a:ln w="9525">
            <a:noFill/>
          </a:ln>
        </p:spPr>
        <p:txBody>
          <a:bodyPr anchor="ctr">
            <a:noAutofit/>
          </a:bodyPr>
          <a:lstStyle/>
          <a:p>
            <a:pPr marL="0" lvl="0" indent="0" defTabSz="457200">
              <a:buNone/>
            </a:pPr>
            <a:r>
              <a:rPr lang="en-US" sz="2500" b="1" dirty="0" smtClean="0">
                <a:solidFill>
                  <a:prstClr val="black"/>
                </a:solidFill>
                <a:latin typeface="+mj-lt"/>
              </a:rPr>
              <a:t>ACTIVITÉ</a:t>
            </a:r>
            <a:r>
              <a:rPr lang="en-US" sz="2500" dirty="0" smtClean="0">
                <a:solidFill>
                  <a:prstClr val="black"/>
                </a:solidFill>
                <a:latin typeface="+mj-lt"/>
              </a:rPr>
              <a:t> : </a:t>
            </a:r>
            <a:r>
              <a:rPr lang="en-US" sz="2500" i="1" dirty="0" smtClean="0">
                <a:solidFill>
                  <a:prstClr val="black"/>
                </a:solidFill>
                <a:latin typeface="+mj-lt"/>
              </a:rPr>
              <a:t>MYTHES OU VÉRITÉS ? TRANSIDENTITÉS</a:t>
            </a:r>
          </a:p>
        </p:txBody>
      </p:sp>
      <p:cxnSp>
        <p:nvCxnSpPr>
          <p:cNvPr id="12" name="Connecteur droit 11"/>
          <p:cNvCxnSpPr/>
          <p:nvPr/>
        </p:nvCxnSpPr>
        <p:spPr>
          <a:xfrm>
            <a:off x="933678" y="1377384"/>
            <a:ext cx="7701049"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Image 7" descr="Chaire-ed-sante-UQAM-couleur.jpg"/>
          <p:cNvPicPr>
            <a:picLocks noChangeAspect="1"/>
          </p:cNvPicPr>
          <p:nvPr/>
        </p:nvPicPr>
        <p:blipFill>
          <a:blip r:embed="rId2"/>
          <a:stretch>
            <a:fillRect/>
          </a:stretch>
        </p:blipFill>
        <p:spPr>
          <a:xfrm>
            <a:off x="4400575" y="5944440"/>
            <a:ext cx="1733550" cy="418529"/>
          </a:xfrm>
          <a:prstGeom prst="rect">
            <a:avLst/>
          </a:prstGeom>
        </p:spPr>
      </p:pic>
      <p:pic>
        <p:nvPicPr>
          <p:cNvPr id="9" name="Image 8" descr="logo Chaire Rech sur l'homophobie.jpg"/>
          <p:cNvPicPr>
            <a:picLocks noChangeAspect="1"/>
          </p:cNvPicPr>
          <p:nvPr/>
        </p:nvPicPr>
        <p:blipFill>
          <a:blip r:embed="rId3"/>
          <a:stretch>
            <a:fillRect/>
          </a:stretch>
        </p:blipFill>
        <p:spPr>
          <a:xfrm>
            <a:off x="2781325" y="5955327"/>
            <a:ext cx="1456182" cy="330464"/>
          </a:xfrm>
          <a:prstGeom prst="rect">
            <a:avLst/>
          </a:prstGeom>
        </p:spPr>
      </p:pic>
      <p:pic>
        <p:nvPicPr>
          <p:cNvPr id="10" name="Image 9" descr="Logo CSQ.jpg"/>
          <p:cNvPicPr>
            <a:picLocks noChangeAspect="1"/>
          </p:cNvPicPr>
          <p:nvPr/>
        </p:nvPicPr>
        <p:blipFill>
          <a:blip r:embed="rId4"/>
          <a:stretch>
            <a:fillRect/>
          </a:stretch>
        </p:blipFill>
        <p:spPr>
          <a:xfrm>
            <a:off x="1556830" y="5860047"/>
            <a:ext cx="1069848" cy="534924"/>
          </a:xfrm>
          <a:prstGeom prst="rect">
            <a:avLst/>
          </a:prstGeom>
        </p:spPr>
      </p:pic>
      <p:pic>
        <p:nvPicPr>
          <p:cNvPr id="11" name="Image 10" descr="Logo JAG (16.jpg"/>
          <p:cNvPicPr>
            <a:picLocks noChangeAspect="1"/>
          </p:cNvPicPr>
          <p:nvPr/>
        </p:nvPicPr>
        <p:blipFill>
          <a:blip r:embed="rId5"/>
          <a:stretch>
            <a:fillRect/>
          </a:stretch>
        </p:blipFill>
        <p:spPr>
          <a:xfrm>
            <a:off x="925217" y="5725351"/>
            <a:ext cx="545888" cy="706443"/>
          </a:xfrm>
          <a:prstGeom prst="rect">
            <a:avLst/>
          </a:prstGeom>
        </p:spPr>
      </p:pic>
      <p:pic>
        <p:nvPicPr>
          <p:cNvPr id="13" name="Picture 2"/>
          <p:cNvPicPr/>
          <p:nvPr/>
        </p:nvPicPr>
        <p:blipFill>
          <a:blip r:embed="rId6">
            <a:extLst>
              <a:ext uri="{28A0092B-C50C-407E-A947-70E740481C1C}">
                <a14:useLocalDpi xmlns:a14="http://schemas.microsoft.com/office/drawing/2010/main" val="0"/>
              </a:ext>
            </a:extLst>
          </a:blip>
          <a:srcRect/>
          <a:stretch>
            <a:fillRect/>
          </a:stretch>
        </p:blipFill>
        <p:spPr bwMode="auto">
          <a:xfrm>
            <a:off x="914628" y="1996903"/>
            <a:ext cx="1828800" cy="2578443"/>
          </a:xfrm>
          <a:prstGeom prst="rect">
            <a:avLst/>
          </a:prstGeom>
          <a:noFill/>
          <a:ln>
            <a:noFill/>
          </a:ln>
        </p:spPr>
      </p:pic>
      <p:sp>
        <p:nvSpPr>
          <p:cNvPr id="14" name="ZoneTexte 13"/>
          <p:cNvSpPr txBox="1"/>
          <p:nvPr/>
        </p:nvSpPr>
        <p:spPr>
          <a:xfrm>
            <a:off x="3148317" y="5067300"/>
            <a:ext cx="5381625" cy="307777"/>
          </a:xfrm>
          <a:prstGeom prst="rect">
            <a:avLst/>
          </a:prstGeom>
          <a:noFill/>
        </p:spPr>
        <p:txBody>
          <a:bodyPr wrap="square" rtlCol="0">
            <a:spAutoFit/>
          </a:bodyPr>
          <a:lstStyle/>
          <a:p>
            <a:r>
              <a:rPr lang="en-US" sz="1400" i="1" dirty="0"/>
              <a:t>J</a:t>
            </a:r>
            <a:r>
              <a:rPr lang="en-US" sz="1400" i="1" dirty="0" smtClean="0"/>
              <a:t>anèle </a:t>
            </a:r>
            <a:r>
              <a:rPr lang="en-US" sz="1400" i="1" dirty="0" smtClean="0"/>
              <a:t>Boivin, Marie-Soleil Carroll et Guillaume Cyr</a:t>
            </a:r>
            <a:endParaRPr lang="fr-CA" sz="1400" dirty="0" smtClean="0"/>
          </a:p>
        </p:txBody>
      </p:sp>
    </p:spTree>
    <p:extLst>
      <p:ext uri="{BB962C8B-B14F-4D97-AF65-F5344CB8AC3E}">
        <p14:creationId xmlns:p14="http://schemas.microsoft.com/office/powerpoint/2010/main" val="285048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chor="ctr">
            <a:noAutofit/>
          </a:bodyPr>
          <a:lstStyle/>
          <a:p>
            <a:r>
              <a:rPr lang="fr-CA" sz="3200" dirty="0" smtClean="0"/>
              <a:t>Les personnes </a:t>
            </a:r>
            <a:r>
              <a:rPr lang="fr-CA" sz="3200" dirty="0" err="1" smtClean="0"/>
              <a:t>trans</a:t>
            </a:r>
            <a:r>
              <a:rPr lang="fr-CA" sz="3200" dirty="0" smtClean="0"/>
              <a:t> font une transition pour devenir hétérosexuelles.</a:t>
            </a:r>
            <a:r>
              <a:rPr lang="en-US" sz="3200" dirty="0" smtClean="0"/>
              <a:t> </a:t>
            </a:r>
            <a:endParaRPr lang="en-US" sz="3200" dirty="0"/>
          </a:p>
        </p:txBody>
      </p:sp>
      <p:sp>
        <p:nvSpPr>
          <p:cNvPr id="6" name="Espace réservé du texte 5"/>
          <p:cNvSpPr>
            <a:spLocks noGrp="1"/>
          </p:cNvSpPr>
          <p:nvPr>
            <p:ph type="body" sz="quarter" idx="15"/>
          </p:nvPr>
        </p:nvSpPr>
        <p:spPr>
          <a:xfrm>
            <a:off x="457200" y="3162299"/>
            <a:ext cx="8181975" cy="3048001"/>
          </a:xfrm>
        </p:spPr>
        <p:txBody>
          <a:bodyPr>
            <a:noAutofit/>
          </a:bodyPr>
          <a:lstStyle/>
          <a:p>
            <a:r>
              <a:rPr lang="fr-CA" dirty="0" smtClean="0"/>
              <a:t>Il est faux de croire que les personnes </a:t>
            </a:r>
            <a:r>
              <a:rPr lang="fr-CA" dirty="0" err="1" smtClean="0"/>
              <a:t>trans</a:t>
            </a:r>
            <a:r>
              <a:rPr lang="fr-CA" dirty="0" smtClean="0"/>
              <a:t> font une transition pour devenir hétérosexuelles. Il est également faux de croire que cela est dû à un refus d’une éventuelle homosexualité. La </a:t>
            </a:r>
            <a:r>
              <a:rPr lang="fr-CA" dirty="0" err="1" smtClean="0"/>
              <a:t>transidentité</a:t>
            </a:r>
            <a:r>
              <a:rPr lang="fr-CA" dirty="0" smtClean="0"/>
              <a:t> n’a pas de relation avec l’attirance amoureuse et sexuelle, car elles peuvent avoir toutes les attirances affectives et sexuelles existantes, comme pour n’importe qui (ATQ, 2013).</a:t>
            </a:r>
            <a:r>
              <a:rPr lang="en-US" dirty="0" smtClean="0"/>
              <a:t> </a:t>
            </a:r>
          </a:p>
        </p:txBody>
      </p:sp>
      <p:sp>
        <p:nvSpPr>
          <p:cNvPr id="5" name="Espace réservé du texte 4"/>
          <p:cNvSpPr>
            <a:spLocks noGrp="1"/>
          </p:cNvSpPr>
          <p:nvPr>
            <p:ph type="body" sz="quarter" idx="16"/>
          </p:nvPr>
        </p:nvSpPr>
        <p:spPr/>
        <p:txBody>
          <a:bodyPr>
            <a:normAutofit/>
          </a:bodyPr>
          <a:lstStyle/>
          <a:p>
            <a:pPr algn="ctr">
              <a:buNone/>
            </a:pPr>
            <a:r>
              <a:rPr lang="en-US" b="1" dirty="0" smtClean="0">
                <a:solidFill>
                  <a:schemeClr val="bg1"/>
                </a:solidFill>
              </a:rPr>
              <a:t>MYTHE</a:t>
            </a:r>
          </a:p>
        </p:txBody>
      </p:sp>
    </p:spTree>
    <p:extLst>
      <p:ext uri="{BB962C8B-B14F-4D97-AF65-F5344CB8AC3E}">
        <p14:creationId xmlns:p14="http://schemas.microsoft.com/office/powerpoint/2010/main" val="36436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p:cNvSpPr>
            <a:spLocks noGrp="1"/>
          </p:cNvSpPr>
          <p:nvPr>
            <p:ph type="body" sz="quarter" idx="13"/>
          </p:nvPr>
        </p:nvSpPr>
        <p:spPr/>
        <p:txBody>
          <a:bodyPr>
            <a:noAutofit/>
          </a:bodyPr>
          <a:lstStyle/>
          <a:p>
            <a:r>
              <a:rPr lang="fr-CA" sz="2900" dirty="0" smtClean="0"/>
              <a:t>Ce ne sont pas toutes les personnes </a:t>
            </a:r>
            <a:r>
              <a:rPr lang="fr-CA" sz="2900" dirty="0" err="1" smtClean="0"/>
              <a:t>trans</a:t>
            </a:r>
            <a:r>
              <a:rPr lang="fr-CA" sz="2900" dirty="0" smtClean="0"/>
              <a:t> qui souhaitent avoir une chirurgie et/ou des hormones pour modifier leur corps. </a:t>
            </a:r>
            <a:endParaRPr lang="fr-CA" sz="2900" dirty="0"/>
          </a:p>
        </p:txBody>
      </p:sp>
      <p:sp>
        <p:nvSpPr>
          <p:cNvPr id="13" name="Espace réservé du texte 12"/>
          <p:cNvSpPr>
            <a:spLocks noGrp="1"/>
          </p:cNvSpPr>
          <p:nvPr>
            <p:ph type="body" sz="quarter" idx="15"/>
          </p:nvPr>
        </p:nvSpPr>
        <p:spPr>
          <a:xfrm>
            <a:off x="457200" y="3162300"/>
            <a:ext cx="8181975" cy="2914650"/>
          </a:xfrm>
        </p:spPr>
        <p:txBody>
          <a:bodyPr>
            <a:normAutofit/>
          </a:bodyPr>
          <a:lstStyle/>
          <a:p>
            <a:r>
              <a:rPr lang="fr-CA" dirty="0" smtClean="0"/>
              <a:t>Il est vrai que ce ne sont pas tous les </a:t>
            </a:r>
            <a:r>
              <a:rPr lang="fr-CA" dirty="0" err="1" smtClean="0"/>
              <a:t>trans</a:t>
            </a:r>
            <a:r>
              <a:rPr lang="fr-CA" dirty="0" smtClean="0"/>
              <a:t> qui souhaiteront avoir une chirurgie ou prendre des hormones afin de modifier leur corps. Certains vont ressentir ce besoin dans le but d’être plus à l’aise dans leur nouveau corps et dans leur rôle social. En d’autres mots, ces personnes veulent faire correspondre leur corps avec leur identité (ATQ, 2013).</a:t>
            </a:r>
            <a:r>
              <a:rPr lang="en-US" dirty="0" smtClean="0"/>
              <a:t> </a:t>
            </a:r>
          </a:p>
        </p:txBody>
      </p:sp>
      <p:sp>
        <p:nvSpPr>
          <p:cNvPr id="14" name="Espace réservé du texte 13"/>
          <p:cNvSpPr>
            <a:spLocks noGrp="1"/>
          </p:cNvSpPr>
          <p:nvPr>
            <p:ph type="body" sz="quarter" idx="16"/>
          </p:nvPr>
        </p:nvSpPr>
        <p:spPr/>
        <p:txBody>
          <a:bodyPr/>
          <a:lstStyle/>
          <a:p>
            <a:r>
              <a:rPr lang="fr-FR" dirty="0" smtClean="0"/>
              <a:t>VÉRITÉ</a:t>
            </a:r>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r>
              <a:rPr lang="fr-CA" dirty="0" smtClean="0"/>
              <a:t>Les </a:t>
            </a:r>
            <a:r>
              <a:rPr lang="fr-CA" dirty="0" err="1" smtClean="0"/>
              <a:t>transidentités</a:t>
            </a:r>
            <a:r>
              <a:rPr lang="fr-CA" dirty="0" smtClean="0"/>
              <a:t> ne sont pas des maladies mentales.</a:t>
            </a:r>
            <a:r>
              <a:rPr lang="en-US" dirty="0" smtClean="0"/>
              <a:t> </a:t>
            </a:r>
            <a:endParaRPr lang="fr-CA" dirty="0"/>
          </a:p>
        </p:txBody>
      </p:sp>
      <p:sp>
        <p:nvSpPr>
          <p:cNvPr id="6" name="Espace réservé du texte 5"/>
          <p:cNvSpPr>
            <a:spLocks noGrp="1"/>
          </p:cNvSpPr>
          <p:nvPr>
            <p:ph type="body" sz="quarter" idx="15"/>
          </p:nvPr>
        </p:nvSpPr>
        <p:spPr>
          <a:xfrm>
            <a:off x="457200" y="3162300"/>
            <a:ext cx="8181975" cy="2895600"/>
          </a:xfrm>
        </p:spPr>
        <p:txBody>
          <a:bodyPr>
            <a:normAutofit/>
          </a:bodyPr>
          <a:lstStyle/>
          <a:p>
            <a:r>
              <a:rPr lang="fr-CA" dirty="0" smtClean="0"/>
              <a:t>Il est vrai d’affirmer que les </a:t>
            </a:r>
            <a:r>
              <a:rPr lang="fr-CA" dirty="0" err="1" smtClean="0"/>
              <a:t>transidentités</a:t>
            </a:r>
            <a:r>
              <a:rPr lang="fr-CA" dirty="0" smtClean="0"/>
              <a:t> ne sont pas des maladies mentales, mais dans le domaine de la médecine, il existe encore certaines manières de diagnostiquer la transsexualité comme une maladie, par exemple sous le terme « dysphorie de genre ». Certains médecins et certaines associations critiquent cependant le fait que la </a:t>
            </a:r>
            <a:r>
              <a:rPr lang="fr-CA" dirty="0" err="1" smtClean="0"/>
              <a:t>transexualité</a:t>
            </a:r>
            <a:r>
              <a:rPr lang="fr-CA" dirty="0" smtClean="0"/>
              <a:t> soit encore considérée ainsi. </a:t>
            </a:r>
            <a:endParaRPr lang="en-US" dirty="0" smtClean="0"/>
          </a:p>
        </p:txBody>
      </p:sp>
      <p:sp>
        <p:nvSpPr>
          <p:cNvPr id="7" name="Espace réservé du texte 6"/>
          <p:cNvSpPr>
            <a:spLocks noGrp="1"/>
          </p:cNvSpPr>
          <p:nvPr>
            <p:ph type="body" sz="quarter" idx="16"/>
          </p:nvPr>
        </p:nvSpPr>
        <p:spPr/>
        <p:txBody>
          <a:bodyPr/>
          <a:lstStyle/>
          <a:p>
            <a:r>
              <a:rPr lang="fr-FR" dirty="0" smtClean="0"/>
              <a:t>VÉRITÉ</a:t>
            </a:r>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457200" y="781050"/>
            <a:ext cx="5781675" cy="1562100"/>
          </a:xfrm>
        </p:spPr>
        <p:txBody>
          <a:bodyPr>
            <a:noAutofit/>
          </a:bodyPr>
          <a:lstStyle/>
          <a:p>
            <a:r>
              <a:rPr lang="fr-CA" sz="2900" dirty="0" smtClean="0"/>
              <a:t>Il n’existe que deux genres : homme (masculin) et femme (féminin), et que deux sexes biologiques.</a:t>
            </a:r>
            <a:r>
              <a:rPr lang="en-US" sz="2900" dirty="0" smtClean="0"/>
              <a:t> </a:t>
            </a:r>
            <a:endParaRPr lang="fr-CA" sz="2900" dirty="0"/>
          </a:p>
        </p:txBody>
      </p:sp>
      <p:sp>
        <p:nvSpPr>
          <p:cNvPr id="8" name="Espace réservé du texte 7"/>
          <p:cNvSpPr>
            <a:spLocks noGrp="1"/>
          </p:cNvSpPr>
          <p:nvPr>
            <p:ph type="body" sz="quarter" idx="15"/>
          </p:nvPr>
        </p:nvSpPr>
        <p:spPr>
          <a:xfrm>
            <a:off x="457200" y="3162299"/>
            <a:ext cx="8353425" cy="2667001"/>
          </a:xfrm>
        </p:spPr>
        <p:txBody>
          <a:bodyPr>
            <a:normAutofit/>
          </a:bodyPr>
          <a:lstStyle/>
          <a:p>
            <a:r>
              <a:rPr lang="fr-CA" dirty="0" smtClean="0"/>
              <a:t>Les sociétés occidentales considèrent généralement qu’il n’existe que deux sexes biologiques (mâle et femelle) et deux genres (masculin et féminin) correspondant à chacun des sexes. Cependant, certaines sociétés reconnaissent l’existence d’un troisième genre, qui combine des traits associés à la masculinité et à la féminité.</a:t>
            </a:r>
            <a:endParaRPr lang="en-US" dirty="0" smtClean="0"/>
          </a:p>
        </p:txBody>
      </p:sp>
      <p:sp>
        <p:nvSpPr>
          <p:cNvPr id="14" name="Espace réservé du texte 13"/>
          <p:cNvSpPr>
            <a:spLocks noGrp="1"/>
          </p:cNvSpPr>
          <p:nvPr>
            <p:ph type="body" sz="quarter" idx="16"/>
          </p:nvPr>
        </p:nvSpPr>
        <p:spPr/>
        <p:txBody>
          <a:bodyPr/>
          <a:lstStyle/>
          <a:p>
            <a:r>
              <a:rPr lang="fr-FR" dirty="0" smtClean="0"/>
              <a:t>MYTHE</a:t>
            </a:r>
            <a:endParaRPr lang="fr-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7"/>
          <p:cNvSpPr txBox="1">
            <a:spLocks/>
          </p:cNvSpPr>
          <p:nvPr/>
        </p:nvSpPr>
        <p:spPr>
          <a:xfrm>
            <a:off x="457200" y="1543050"/>
            <a:ext cx="8353425" cy="2724149"/>
          </a:xfrm>
          <a:prstGeom prst="rect">
            <a:avLst/>
          </a:prstGeom>
        </p:spPr>
        <p:style>
          <a:lnRef idx="2">
            <a:schemeClr val="accent4"/>
          </a:lnRef>
          <a:fillRef idx="1">
            <a:schemeClr val="lt1"/>
          </a:fillRef>
          <a:effectRef idx="0">
            <a:schemeClr val="accent4"/>
          </a:effectRef>
          <a:fontRef idx="minor">
            <a:schemeClr val="dk1"/>
          </a:fontRef>
        </p:style>
        <p:txBody>
          <a:bodyPr anchor="ctr">
            <a:normAutofit/>
          </a:bodyPr>
          <a:lstStyle/>
          <a:p>
            <a:pPr defTabSz="914400">
              <a:spcBef>
                <a:spcPct val="20000"/>
              </a:spcBef>
            </a:pPr>
            <a:r>
              <a:rPr lang="fr-CA" sz="2600" b="1" dirty="0" smtClean="0">
                <a:solidFill>
                  <a:srgbClr val="009900"/>
                </a:solidFill>
              </a:rPr>
              <a:t>Il y a aussi des personnes qui ne s’identifient ni comme homme, ni comme femme, ou encore qui s’identifient comme les deux à la fois. Ces personnes préfèrent s’identifier à l’aide de divers termes comme </a:t>
            </a:r>
            <a:r>
              <a:rPr lang="fr-CA" sz="2600" b="1" dirty="0" err="1" smtClean="0">
                <a:solidFill>
                  <a:srgbClr val="009900"/>
                </a:solidFill>
              </a:rPr>
              <a:t>agenré</a:t>
            </a:r>
            <a:r>
              <a:rPr lang="fr-CA" sz="2600" b="1" dirty="0" smtClean="0">
                <a:solidFill>
                  <a:srgbClr val="009900"/>
                </a:solidFill>
              </a:rPr>
              <a:t>, </a:t>
            </a:r>
            <a:r>
              <a:rPr lang="fr-CA" sz="2600" b="1" dirty="0" err="1" smtClean="0">
                <a:solidFill>
                  <a:srgbClr val="009900"/>
                </a:solidFill>
              </a:rPr>
              <a:t>bigenré</a:t>
            </a:r>
            <a:r>
              <a:rPr lang="fr-CA" sz="2600" b="1" dirty="0" smtClean="0">
                <a:solidFill>
                  <a:srgbClr val="009900"/>
                </a:solidFill>
              </a:rPr>
              <a:t>, </a:t>
            </a:r>
            <a:r>
              <a:rPr lang="fr-CA" sz="2600" b="1" dirty="0" err="1" smtClean="0">
                <a:solidFill>
                  <a:srgbClr val="009900"/>
                </a:solidFill>
              </a:rPr>
              <a:t>queer</a:t>
            </a:r>
            <a:r>
              <a:rPr lang="fr-CA" sz="2600" b="1" dirty="0" smtClean="0">
                <a:solidFill>
                  <a:srgbClr val="009900"/>
                </a:solidFill>
              </a:rPr>
              <a:t>, transgenre, plutôt que comme homme ou femme.</a:t>
            </a:r>
            <a:endParaRPr lang="en-US" sz="2600" b="1" dirty="0" smtClean="0">
              <a:solidFill>
                <a:srgbClr val="009900"/>
              </a:solidFill>
            </a:endParaRPr>
          </a:p>
        </p:txBody>
      </p:sp>
      <p:sp>
        <p:nvSpPr>
          <p:cNvPr id="13" name="Title 1"/>
          <p:cNvSpPr>
            <a:spLocks noGrp="1"/>
          </p:cNvSpPr>
          <p:nvPr>
            <p:ph type="title"/>
          </p:nvPr>
        </p:nvSpPr>
        <p:spPr>
          <a:xfrm>
            <a:off x="695324" y="274638"/>
            <a:ext cx="7991475" cy="1143000"/>
          </a:xfrm>
        </p:spPr>
        <p:txBody>
          <a:bodyPr>
            <a:normAutofit/>
          </a:bodyPr>
          <a:lstStyle/>
          <a:p>
            <a:r>
              <a:rPr lang="en-US" sz="3600" dirty="0" smtClean="0">
                <a:solidFill>
                  <a:srgbClr val="7030A0"/>
                </a:solidFill>
              </a:rPr>
              <a:t>(suite)</a:t>
            </a:r>
            <a:endParaRPr lang="en-US" sz="36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normAutofit/>
          </a:bodyPr>
          <a:lstStyle/>
          <a:p>
            <a:r>
              <a:rPr lang="fr-CA" sz="3200" dirty="0" smtClean="0"/>
              <a:t>Le genre n’a pas à concorder avec le sexe.</a:t>
            </a:r>
            <a:r>
              <a:rPr lang="en-US" sz="3200" dirty="0" smtClean="0"/>
              <a:t> </a:t>
            </a:r>
            <a:endParaRPr lang="fr-CA" sz="3200" dirty="0"/>
          </a:p>
        </p:txBody>
      </p:sp>
      <p:sp>
        <p:nvSpPr>
          <p:cNvPr id="6" name="Espace réservé du texte 5"/>
          <p:cNvSpPr>
            <a:spLocks noGrp="1"/>
          </p:cNvSpPr>
          <p:nvPr>
            <p:ph type="body" sz="quarter" idx="15"/>
          </p:nvPr>
        </p:nvSpPr>
        <p:spPr>
          <a:xfrm>
            <a:off x="457200" y="3009900"/>
            <a:ext cx="8181975" cy="2981325"/>
          </a:xfrm>
        </p:spPr>
        <p:txBody>
          <a:bodyPr>
            <a:normAutofit/>
          </a:bodyPr>
          <a:lstStyle/>
          <a:p>
            <a:r>
              <a:rPr lang="fr-CA" dirty="0" smtClean="0"/>
              <a:t>Les stéréotypes sexuels que l’on retrouve souvent dans les magazines ou les jeux vidéo donnent une vision très réductrice de la masculinité et de la féminité. Dans la réalité, les hommes et les femmes sont plus complexes et plus diversifiés, que ce soit dans leur corps, leurs vêtements, leurs goûts, les activités qu’ils et elles préfèrent, etc. Et c’est très bien ainsi !</a:t>
            </a:r>
            <a:endParaRPr lang="en-US" dirty="0" smtClean="0"/>
          </a:p>
        </p:txBody>
      </p:sp>
      <p:sp>
        <p:nvSpPr>
          <p:cNvPr id="7" name="Espace réservé du texte 6"/>
          <p:cNvSpPr>
            <a:spLocks noGrp="1"/>
          </p:cNvSpPr>
          <p:nvPr>
            <p:ph type="body" sz="quarter" idx="16"/>
          </p:nvPr>
        </p:nvSpPr>
        <p:spPr/>
        <p:txBody>
          <a:bodyPr/>
          <a:lstStyle/>
          <a:p>
            <a:r>
              <a:rPr lang="fr-FR" dirty="0" smtClean="0"/>
              <a:t>VÉRITÉ</a:t>
            </a:r>
            <a:endParaRPr lang="fr-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5"/>
          </p:nvPr>
        </p:nvSpPr>
        <p:spPr>
          <a:xfrm>
            <a:off x="457200" y="3162300"/>
            <a:ext cx="8181975" cy="2695575"/>
          </a:xfrm>
        </p:spPr>
        <p:txBody>
          <a:bodyPr>
            <a:normAutofit/>
          </a:bodyPr>
          <a:lstStyle/>
          <a:p>
            <a:r>
              <a:rPr lang="fr-CA" dirty="0" smtClean="0"/>
              <a:t>Il est faux d’affirmer que l’on peut dire qu’une personne est </a:t>
            </a:r>
            <a:r>
              <a:rPr lang="fr-CA" dirty="0" err="1" smtClean="0"/>
              <a:t>trans</a:t>
            </a:r>
            <a:r>
              <a:rPr lang="fr-CA" dirty="0" smtClean="0"/>
              <a:t> au simple coup d’œil. Certaines personnes </a:t>
            </a:r>
            <a:r>
              <a:rPr lang="fr-CA" dirty="0" err="1" smtClean="0"/>
              <a:t>trans</a:t>
            </a:r>
            <a:r>
              <a:rPr lang="fr-CA" dirty="0" smtClean="0"/>
              <a:t> passent inaperçues et d’autres pas. Essayer de déterminer le sexe d’une personne peut être blessant. Il est possible de demander aux personnes quel(s) prénom(s) elles souhaitent utiliser.</a:t>
            </a:r>
            <a:r>
              <a:rPr lang="en-US" dirty="0" smtClean="0"/>
              <a:t> </a:t>
            </a:r>
          </a:p>
        </p:txBody>
      </p:sp>
      <p:sp>
        <p:nvSpPr>
          <p:cNvPr id="5" name="Espace réservé du texte 4"/>
          <p:cNvSpPr>
            <a:spLocks noGrp="1"/>
          </p:cNvSpPr>
          <p:nvPr>
            <p:ph type="body" sz="quarter" idx="13"/>
          </p:nvPr>
        </p:nvSpPr>
        <p:spPr/>
        <p:txBody>
          <a:bodyPr>
            <a:normAutofit fontScale="92500" lnSpcReduction="10000"/>
          </a:bodyPr>
          <a:lstStyle/>
          <a:p>
            <a:r>
              <a:rPr lang="fr-CA" dirty="0" smtClean="0"/>
              <a:t>Il est possible de dire si une personne est </a:t>
            </a:r>
            <a:r>
              <a:rPr lang="fr-CA" dirty="0" err="1" smtClean="0"/>
              <a:t>trans</a:t>
            </a:r>
            <a:r>
              <a:rPr lang="fr-CA" dirty="0" smtClean="0"/>
              <a:t> seulement en la regardant.</a:t>
            </a:r>
            <a:r>
              <a:rPr lang="en-US" dirty="0" smtClean="0"/>
              <a:t> </a:t>
            </a:r>
            <a:endParaRPr lang="fr-CA" dirty="0"/>
          </a:p>
        </p:txBody>
      </p:sp>
      <p:sp>
        <p:nvSpPr>
          <p:cNvPr id="6" name="Espace réservé du texte 5"/>
          <p:cNvSpPr>
            <a:spLocks noGrp="1"/>
          </p:cNvSpPr>
          <p:nvPr>
            <p:ph type="body" sz="quarter" idx="16"/>
          </p:nvPr>
        </p:nvSpPr>
        <p:spPr/>
        <p:txBody>
          <a:bodyPr/>
          <a:lstStyle/>
          <a:p>
            <a:r>
              <a:rPr lang="fr-FR" dirty="0" smtClean="0"/>
              <a:t>MYTHE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8229600" cy="1143000"/>
          </a:xfrm>
        </p:spPr>
        <p:txBody>
          <a:bodyPr>
            <a:normAutofit/>
          </a:bodyPr>
          <a:lstStyle/>
          <a:p>
            <a:pPr algn="l"/>
            <a:r>
              <a:rPr lang="en-US" sz="3600" dirty="0" err="1" smtClean="0"/>
              <a:t>Références</a:t>
            </a:r>
            <a:endParaRPr lang="fr-CA" sz="3600" dirty="0"/>
          </a:p>
        </p:txBody>
      </p:sp>
      <p:sp>
        <p:nvSpPr>
          <p:cNvPr id="8" name="Rectangle 7"/>
          <p:cNvSpPr/>
          <p:nvPr/>
        </p:nvSpPr>
        <p:spPr>
          <a:xfrm>
            <a:off x="609600" y="1417637"/>
            <a:ext cx="7943850" cy="1708160"/>
          </a:xfrm>
          <a:prstGeom prst="rect">
            <a:avLst/>
          </a:prstGeom>
        </p:spPr>
        <p:txBody>
          <a:bodyPr wrap="square">
            <a:spAutoFit/>
          </a:bodyPr>
          <a:lstStyle/>
          <a:p>
            <a:pPr marL="447675" indent="-447675"/>
            <a:r>
              <a:rPr lang="fr-CA" sz="2100" dirty="0" smtClean="0">
                <a:solidFill>
                  <a:srgbClr val="7030A0"/>
                </a:solidFill>
              </a:rPr>
              <a:t>Aide aux transsexuels et transsexuelles du Québec</a:t>
            </a:r>
            <a:r>
              <a:rPr lang="fr-CA" sz="2100" dirty="0" smtClean="0"/>
              <a:t>. </a:t>
            </a:r>
            <a:br>
              <a:rPr lang="fr-CA" sz="2100" dirty="0" smtClean="0"/>
            </a:br>
            <a:r>
              <a:rPr lang="fr-CA" sz="2100" dirty="0" smtClean="0"/>
              <a:t>(ATQ; 2013). En ligne : </a:t>
            </a:r>
            <a:r>
              <a:rPr lang="fr-CA" sz="2100" dirty="0" smtClean="0">
                <a:hlinkClick r:id="rId2"/>
              </a:rPr>
              <a:t>http://www.atq1980.org/</a:t>
            </a:r>
            <a:r>
              <a:rPr lang="fr-CA" sz="2100" dirty="0" smtClean="0"/>
              <a:t>.</a:t>
            </a:r>
          </a:p>
          <a:p>
            <a:endParaRPr lang="en-US" sz="2100" dirty="0" smtClean="0"/>
          </a:p>
          <a:p>
            <a:pPr marL="361950" indent="-361950"/>
            <a:r>
              <a:rPr lang="fr-CA" sz="2100" dirty="0" smtClean="0"/>
              <a:t>Peters, J. A. (2005). </a:t>
            </a:r>
            <a:r>
              <a:rPr lang="fr-CA" sz="2100" i="1" dirty="0" smtClean="0">
                <a:solidFill>
                  <a:srgbClr val="7030A0"/>
                </a:solidFill>
              </a:rPr>
              <a:t>La face cachée de Luna</a:t>
            </a:r>
            <a:r>
              <a:rPr lang="fr-CA" sz="2100" dirty="0" smtClean="0"/>
              <a:t>. Traduit de l’anglais par Alice Marchand. France : Éditions Milan.</a:t>
            </a:r>
            <a:endParaRPr lang="en-US" sz="21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TotalTime>
  <Words>508</Words>
  <Application>Microsoft Office PowerPoint</Application>
  <PresentationFormat>Affichage à l'écran (4:3)</PresentationFormat>
  <Paragraphs>27</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COMMENT UTILISER LA LITTÉRATURE JEUNESSE  La face cachée de Luna  pour contrer l’intimidation l’homophobie et la transphobie</vt:lpstr>
      <vt:lpstr>Présentation PowerPoint</vt:lpstr>
      <vt:lpstr>Présentation PowerPoint</vt:lpstr>
      <vt:lpstr>Présentation PowerPoint</vt:lpstr>
      <vt:lpstr>Présentation PowerPoint</vt:lpstr>
      <vt:lpstr>(suite)</vt:lpstr>
      <vt:lpstr>Présentation PowerPoint</vt:lpstr>
      <vt:lpstr>Présentation PowerPoint</vt:lpstr>
      <vt:lpstr>Références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utiliser la littérature jeunesse pour contrer l’intimidation, l’homophobie et la transphobie.</dc:title>
  <dc:creator>Janele Boivin</dc:creator>
  <cp:lastModifiedBy>Otis, Joanne</cp:lastModifiedBy>
  <cp:revision>78</cp:revision>
  <dcterms:created xsi:type="dcterms:W3CDTF">2013-09-19T17:20:19Z</dcterms:created>
  <dcterms:modified xsi:type="dcterms:W3CDTF">2015-09-04T18:04:39Z</dcterms:modified>
</cp:coreProperties>
</file>